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8739D29-A1EB-4185-9DB1-265219531AE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505FE83-921B-48EE-B81C-1148581F8660}" type="datetimeFigureOut">
              <a:rPr lang="en-GB" smtClean="0"/>
              <a:t>10/10/2016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r-monster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 Introduction to Grammar, Punctuation and Spelling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Often referred to as GAPs or SPAG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880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7" y="-315416"/>
            <a:ext cx="7620000" cy="1143000"/>
          </a:xfrm>
        </p:spPr>
        <p:txBody>
          <a:bodyPr/>
          <a:lstStyle/>
          <a:p>
            <a:pPr algn="ctr"/>
            <a:r>
              <a:rPr lang="en-GB" dirty="0" smtClean="0"/>
              <a:t>KS2 Expectations: 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1082" r="20802" b="22239"/>
          <a:stretch/>
        </p:blipFill>
        <p:spPr bwMode="auto">
          <a:xfrm>
            <a:off x="1439467" y="836711"/>
            <a:ext cx="6408712" cy="41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31297" r="22995" b="39225"/>
          <a:stretch/>
        </p:blipFill>
        <p:spPr bwMode="auto">
          <a:xfrm>
            <a:off x="1471567" y="4408620"/>
            <a:ext cx="6556817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7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92" y="-315416"/>
            <a:ext cx="7620000" cy="1143000"/>
          </a:xfrm>
        </p:spPr>
        <p:txBody>
          <a:bodyPr/>
          <a:lstStyle/>
          <a:p>
            <a:pPr algn="ctr"/>
            <a:r>
              <a:rPr lang="en-GB" dirty="0" smtClean="0"/>
              <a:t>KS2 Expectations: 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34095" r="20196" b="29897"/>
          <a:stretch/>
        </p:blipFill>
        <p:spPr bwMode="auto">
          <a:xfrm>
            <a:off x="1284587" y="620688"/>
            <a:ext cx="65295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19170" r="19637" b="15905"/>
          <a:stretch/>
        </p:blipFill>
        <p:spPr bwMode="auto">
          <a:xfrm>
            <a:off x="1284587" y="2607732"/>
            <a:ext cx="6410140" cy="463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Punctuation, Spelling and Grammar is not just reserved for one lesson a week, the children should be including their learning into their own independent writing.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888" y="6140278"/>
            <a:ext cx="95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Website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9293" y="27131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Britannic Bold" pitchFamily="34" charset="0"/>
              </a:rPr>
              <a:t>Subordinate clauses </a:t>
            </a:r>
            <a:endParaRPr lang="en-GB" sz="2800" dirty="0"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559" y="3086612"/>
            <a:ext cx="1329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nap ITC" pitchFamily="82" charset="0"/>
              </a:rPr>
              <a:t>Verbs</a:t>
            </a:r>
            <a:endParaRPr lang="en-GB" sz="2800" dirty="0">
              <a:latin typeface="Snap IT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8914" y="5718447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Kristen ITC" pitchFamily="66" charset="0"/>
              </a:rPr>
              <a:t>Pronouns</a:t>
            </a:r>
            <a:endParaRPr lang="en-GB" sz="2400" dirty="0"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955" y="1834893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Eras Bold ITC" pitchFamily="34" charset="0"/>
              </a:rPr>
              <a:t>Adjectives</a:t>
            </a:r>
            <a:endParaRPr lang="en-GB" sz="2400" dirty="0">
              <a:latin typeface="Eras Bold IT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144" y="4797152"/>
            <a:ext cx="174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latin typeface="Freestyle Script" pitchFamily="66" charset="0"/>
              </a:rPr>
              <a:t>Conjunctions</a:t>
            </a:r>
            <a:endParaRPr lang="en-GB" sz="2400" dirty="0">
              <a:latin typeface="Freestyle Script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144" y="2563392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Eras Light ITC" pitchFamily="34" charset="0"/>
              </a:rPr>
              <a:t>A</a:t>
            </a:r>
            <a:r>
              <a:rPr lang="en-GB" sz="2800" dirty="0" smtClean="0">
                <a:latin typeface="Eras Light ITC" pitchFamily="34" charset="0"/>
              </a:rPr>
              <a:t>dverbs</a:t>
            </a:r>
            <a:endParaRPr lang="en-GB" sz="2800" dirty="0">
              <a:latin typeface="Eras Light IT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6878" y="1573283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Brush Script MT" pitchFamily="66" charset="0"/>
              </a:rPr>
              <a:t>Articles </a:t>
            </a:r>
            <a:endParaRPr lang="en-GB" sz="2800" dirty="0">
              <a:latin typeface="Brush Script M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4692" y="1711783"/>
            <a:ext cx="2715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Matura MT Script Capitals" pitchFamily="66" charset="0"/>
              </a:rPr>
              <a:t>Determiners </a:t>
            </a:r>
            <a:endParaRPr lang="en-GB" sz="3200" dirty="0">
              <a:latin typeface="Matura MT Script Capital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5571" y="3244334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hiller" pitchFamily="82" charset="0"/>
              </a:rPr>
              <a:t>Proper Nouns</a:t>
            </a:r>
            <a:endParaRPr lang="en-GB" sz="3600" dirty="0">
              <a:latin typeface="Chiller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0207" y="4154400"/>
            <a:ext cx="2633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Goudy Old Style" pitchFamily="18" charset="0"/>
              </a:rPr>
              <a:t>Collective Nouns</a:t>
            </a:r>
            <a:endParaRPr lang="en-GB" sz="2800" dirty="0">
              <a:latin typeface="Goudy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2664" y="908720"/>
            <a:ext cx="317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lonna MT" pitchFamily="82" charset="0"/>
              </a:rPr>
              <a:t>Possessive Pronouns</a:t>
            </a:r>
            <a:endParaRPr lang="en-GB" sz="2800" dirty="0">
              <a:latin typeface="Colonna MT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94" y="5258817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w Cen MT Condensed Extra Bold" pitchFamily="34" charset="0"/>
              </a:rPr>
              <a:t>Abstract Nouns</a:t>
            </a:r>
            <a:endParaRPr lang="en-GB" sz="2800" dirty="0">
              <a:latin typeface="Tw Cen MT Condensed Extra Bol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8603" y="2394282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Haettenschweiler" pitchFamily="34" charset="0"/>
              </a:rPr>
              <a:t>Prepositions </a:t>
            </a:r>
            <a:endParaRPr lang="en-GB" sz="2800" dirty="0">
              <a:latin typeface="Haettenschweiler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820" y="3590792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Hyphens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5931" y="1039037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Synonyms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7633" y="5157192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Imprint MT Shadow" pitchFamily="82" charset="0"/>
              </a:rPr>
              <a:t>Apostrophes</a:t>
            </a:r>
            <a:endParaRPr lang="en-GB" sz="2800" dirty="0">
              <a:latin typeface="Imprint MT Shadow" pitchFamily="8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2596" y="298281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Ravie" pitchFamily="82" charset="0"/>
              </a:rPr>
              <a:t>Colons</a:t>
            </a:r>
            <a:endParaRPr lang="en-GB" sz="2800" dirty="0">
              <a:latin typeface="Ravie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4034577"/>
            <a:ext cx="206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Verdana" pitchFamily="34" charset="0"/>
              </a:rPr>
              <a:t>Root Word</a:t>
            </a:r>
            <a:endParaRPr lang="en-GB" sz="2800" dirty="0"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6878" y="132678"/>
            <a:ext cx="158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Gill Sans Ultra Bold" pitchFamily="34" charset="0"/>
              </a:rPr>
              <a:t>Suffix</a:t>
            </a:r>
            <a:endParaRPr lang="en-GB" sz="2800" dirty="0">
              <a:latin typeface="Gill Sans Ultra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1653" y="5986390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Prefix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9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3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are going to be looking at the government expectations, but through good classroom practice, we will always differentiate and pace our learning to best suit the needs of your child.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7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48" y="-243408"/>
            <a:ext cx="7620000" cy="936104"/>
          </a:xfrm>
        </p:spPr>
        <p:txBody>
          <a:bodyPr/>
          <a:lstStyle/>
          <a:p>
            <a:r>
              <a:rPr lang="en-GB" dirty="0" smtClean="0"/>
              <a:t>New Spelling Expectations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05741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spellings are taught on a rotation, covering half one year and half the next.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t="11845" r="19697" b="19981"/>
          <a:stretch/>
        </p:blipFill>
        <p:spPr bwMode="auto">
          <a:xfrm>
            <a:off x="28778" y="836712"/>
            <a:ext cx="43264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t="8237" r="42827" b="11680"/>
          <a:stretch/>
        </p:blipFill>
        <p:spPr bwMode="auto">
          <a:xfrm>
            <a:off x="4608004" y="527849"/>
            <a:ext cx="3420380" cy="65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Stage 2 Spellings (Year 3/4/5/6)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Key Stage two focus on a weekly spelling pattern, for example, a suffix or a prefix. They also have a dictation to help to practice additional key words and to practice their grammar point.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20289" r="17397" b="26726"/>
          <a:stretch/>
        </p:blipFill>
        <p:spPr bwMode="auto">
          <a:xfrm>
            <a:off x="1331640" y="2852936"/>
            <a:ext cx="6045958" cy="38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Spellings in Key Stage 1 (Year 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6792"/>
            <a:ext cx="7620000" cy="48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Spellings is taught predominantly through phonics, using a programme called “Letters and Sounds”</a:t>
            </a:r>
          </a:p>
          <a:p>
            <a:r>
              <a:rPr lang="en-GB" sz="2800" dirty="0" smtClean="0"/>
              <a:t>Throughout the week, children will focus on given sounds, both reading and writing them.</a:t>
            </a:r>
          </a:p>
          <a:p>
            <a:r>
              <a:rPr lang="en-GB" sz="2800" dirty="0" smtClean="0"/>
              <a:t>They progress to teacher given dictations, practicing using the spelling pattern within a sentence.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7620000" cy="1143000"/>
          </a:xfrm>
        </p:spPr>
        <p:txBody>
          <a:bodyPr/>
          <a:lstStyle/>
          <a:p>
            <a:r>
              <a:rPr lang="en-GB" dirty="0" smtClean="0"/>
              <a:t>Some Spelling Activities: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7620000" cy="4800600"/>
          </a:xfrm>
        </p:spPr>
        <p:txBody>
          <a:bodyPr/>
          <a:lstStyle/>
          <a:p>
            <a:r>
              <a:rPr lang="en-GB" dirty="0" smtClean="0"/>
              <a:t>Using websites:</a:t>
            </a:r>
          </a:p>
          <a:p>
            <a:pPr marL="0" indent="0">
              <a:buNone/>
            </a:pPr>
            <a:r>
              <a:rPr lang="en-GB" dirty="0" smtClean="0"/>
              <a:t>(Google: “letters and sounds” for KS1, or BBC </a:t>
            </a:r>
            <a:r>
              <a:rPr lang="en-GB" dirty="0" err="1" smtClean="0"/>
              <a:t>Bitesize</a:t>
            </a:r>
            <a:r>
              <a:rPr lang="en-GB" dirty="0" smtClean="0"/>
              <a:t> has lots for both spelling and grammar for KS2)</a:t>
            </a:r>
          </a:p>
          <a:p>
            <a:r>
              <a:rPr lang="en-GB" dirty="0" smtClean="0"/>
              <a:t>Playing games such as hangman</a:t>
            </a:r>
            <a:endParaRPr lang="en-GB" dirty="0"/>
          </a:p>
          <a:p>
            <a:r>
              <a:rPr lang="en-GB" dirty="0" smtClean="0"/>
              <a:t>Making deliberate mistakes and getting the children to correct you (play teacher)</a:t>
            </a:r>
          </a:p>
          <a:p>
            <a:r>
              <a:rPr lang="en-GB" dirty="0" smtClean="0"/>
              <a:t>Give the children the opportunity to write the spellings in more creative ways (capitals, different colours etc.)</a:t>
            </a:r>
          </a:p>
          <a:p>
            <a:r>
              <a:rPr lang="en-GB" dirty="0" smtClean="0"/>
              <a:t>Highlight the spelling patterns as you read together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887">
            <a:off x="2319164" y="4270309"/>
            <a:ext cx="1857096" cy="2476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4787" r="3039" b="5629"/>
          <a:stretch/>
        </p:blipFill>
        <p:spPr>
          <a:xfrm rot="568361">
            <a:off x="4193462" y="4285719"/>
            <a:ext cx="2304256" cy="1716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6043" r="7480" b="3094"/>
          <a:stretch/>
        </p:blipFill>
        <p:spPr>
          <a:xfrm rot="21118277">
            <a:off x="6590471" y="4406269"/>
            <a:ext cx="1747717" cy="2389369"/>
          </a:xfrm>
          <a:prstGeom prst="rect">
            <a:avLst/>
          </a:prstGeom>
        </p:spPr>
      </p:pic>
      <p:pic>
        <p:nvPicPr>
          <p:cNvPr id="3074" name="Picture 2" descr="Spelling Scribble:  Have students draw a big scribble then use a colored pencil to practice writing each spelling word to fill the spaces inside the scribble.: Spelling Scribbl, Idea, Student, Language Art, Math Facts, Words Work, Colors Pencil, Big Scribbl, Spelling Wor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853">
            <a:off x="204087" y="4509120"/>
            <a:ext cx="21194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sslepagesclass.primaryblogger.co.uk/files/2012/01/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8210"/>
            <a:ext cx="7481338" cy="52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Punctuation Pyramid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2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KS1 Expectations: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16231" r="24020" b="11772"/>
          <a:stretch/>
        </p:blipFill>
        <p:spPr bwMode="auto">
          <a:xfrm>
            <a:off x="1403648" y="1475066"/>
            <a:ext cx="5832648" cy="48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2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34659" r="21595" b="25979"/>
          <a:stretch/>
        </p:blipFill>
        <p:spPr bwMode="auto">
          <a:xfrm>
            <a:off x="35496" y="836712"/>
            <a:ext cx="5896685" cy="2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620000" cy="1143000"/>
          </a:xfrm>
        </p:spPr>
        <p:txBody>
          <a:bodyPr/>
          <a:lstStyle/>
          <a:p>
            <a:pPr algn="ctr"/>
            <a:r>
              <a:rPr lang="en-GB" dirty="0" smtClean="0"/>
              <a:t>KS1 Expectations: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33535" r="35405" b="41141"/>
          <a:stretch/>
        </p:blipFill>
        <p:spPr bwMode="auto">
          <a:xfrm>
            <a:off x="3347864" y="2420888"/>
            <a:ext cx="50800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31297" r="23554" b="36800"/>
          <a:stretch/>
        </p:blipFill>
        <p:spPr bwMode="auto">
          <a:xfrm>
            <a:off x="256491" y="4437112"/>
            <a:ext cx="5813370" cy="219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1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115</TotalTime>
  <Words>320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An Introduction to Grammar, Punctuation and Spelling</vt:lpstr>
      <vt:lpstr>We are going to be looking at the government expectations, but through good classroom practice, we will always differentiate and pace our learning to best suit the needs of your child. </vt:lpstr>
      <vt:lpstr>New Spelling Expectations </vt:lpstr>
      <vt:lpstr>Key Stage 2 Spellings (Year 3/4/5/6)</vt:lpstr>
      <vt:lpstr>Spellings in Key Stage 1 (Year 1/2)</vt:lpstr>
      <vt:lpstr>Some Spelling Activities:</vt:lpstr>
      <vt:lpstr>Punctuation Pyramid</vt:lpstr>
      <vt:lpstr>KS1 Expectations: </vt:lpstr>
      <vt:lpstr>KS1 Expectations: </vt:lpstr>
      <vt:lpstr>KS2 Expectations: </vt:lpstr>
      <vt:lpstr>KS2 Expectations: </vt:lpstr>
      <vt:lpstr>Punctuation, Spelling and Grammar is not just reserved for one lesson a week, the children should be including their learning into their own independent writing.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Introduction to Grammar, Punctuation and Spelling</dc:title>
  <dc:creator>profile</dc:creator>
  <cp:lastModifiedBy>Primary</cp:lastModifiedBy>
  <cp:revision>15</cp:revision>
  <dcterms:created xsi:type="dcterms:W3CDTF">2015-09-22T10:36:49Z</dcterms:created>
  <dcterms:modified xsi:type="dcterms:W3CDTF">2016-10-10T15:59:34Z</dcterms:modified>
</cp:coreProperties>
</file>